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381" r:id="rId4"/>
    <p:sldId id="369" r:id="rId5"/>
    <p:sldId id="370" r:id="rId6"/>
    <p:sldId id="371" r:id="rId7"/>
    <p:sldId id="376" r:id="rId8"/>
    <p:sldId id="377" r:id="rId9"/>
    <p:sldId id="372" r:id="rId10"/>
    <p:sldId id="378" r:id="rId11"/>
    <p:sldId id="384" r:id="rId12"/>
    <p:sldId id="379" r:id="rId13"/>
    <p:sldId id="380" r:id="rId14"/>
    <p:sldId id="382" r:id="rId15"/>
    <p:sldId id="385" r:id="rId16"/>
    <p:sldId id="386" r:id="rId17"/>
    <p:sldId id="3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6882" t="26667" r="19780" b="15208"/>
          <a:stretch/>
        </p:blipFill>
        <p:spPr>
          <a:xfrm>
            <a:off x="0" y="4445"/>
            <a:ext cx="12192000" cy="6853555"/>
          </a:xfrm>
          <a:prstGeom prst="rect">
            <a:avLst/>
          </a:prstGeom>
        </p:spPr>
      </p:pic>
      <p:sp>
        <p:nvSpPr>
          <p:cNvPr id="2" name="Title 1"/>
          <p:cNvSpPr>
            <a:spLocks noGrp="1"/>
          </p:cNvSpPr>
          <p:nvPr>
            <p:ph type="ctrTitle"/>
          </p:nvPr>
        </p:nvSpPr>
        <p:spPr>
          <a:xfrm>
            <a:off x="914400" y="3014664"/>
            <a:ext cx="103632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4484688"/>
            <a:ext cx="8534400" cy="1291272"/>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6BE753-699A-4A73-85EF-8C1DFC2094F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245318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BE753-699A-4A73-85EF-8C1DFC2094F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52917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BE753-699A-4A73-85EF-8C1DFC2094F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155321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BE753-699A-4A73-85EF-8C1DFC2094F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380605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BE753-699A-4A73-85EF-8C1DFC2094FA}"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4903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6BE753-699A-4A73-85EF-8C1DFC2094F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401477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6BE753-699A-4A73-85EF-8C1DFC2094FA}" type="datetimeFigureOut">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139184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2"/>
          <p:cNvSpPr>
            <a:spLocks noGrp="1"/>
          </p:cNvSpPr>
          <p:nvPr>
            <p:ph type="dt" sz="half" idx="10"/>
          </p:nvPr>
        </p:nvSpPr>
        <p:spPr/>
        <p:txBody>
          <a:bodyPr/>
          <a:lstStyle/>
          <a:p>
            <a:fld id="{456BE753-699A-4A73-85EF-8C1DFC2094FA}" type="datetimeFigureOut">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281381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BE753-699A-4A73-85EF-8C1DFC2094FA}" type="datetimeFigureOut">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218453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BE753-699A-4A73-85EF-8C1DFC2094F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17018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BE753-699A-4A73-85EF-8C1DFC2094FA}"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D98EA-5D17-4FBA-B27A-EC88C1766873}" type="slidenum">
              <a:rPr lang="en-GB" smtClean="0"/>
              <a:t>‹#›</a:t>
            </a:fld>
            <a:endParaRPr lang="en-GB"/>
          </a:p>
        </p:txBody>
      </p:sp>
    </p:spTree>
    <p:extLst>
      <p:ext uri="{BB962C8B-B14F-4D97-AF65-F5344CB8AC3E}">
        <p14:creationId xmlns:p14="http://schemas.microsoft.com/office/powerpoint/2010/main" val="388590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3"/>
          <a:srcRect l="36705" t="26042" r="19897" b="15416"/>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BE753-699A-4A73-85EF-8C1DFC2094FA}" type="datetimeFigureOut">
              <a:rPr lang="en-GB" smtClean="0"/>
              <a:t>18/03/2019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D98EA-5D17-4FBA-B27A-EC88C1766873}" type="slidenum">
              <a:rPr lang="en-GB" smtClean="0"/>
              <a:t>‹#›</a:t>
            </a:fld>
            <a:endParaRPr lang="en-GB"/>
          </a:p>
        </p:txBody>
      </p:sp>
    </p:spTree>
    <p:extLst>
      <p:ext uri="{BB962C8B-B14F-4D97-AF65-F5344CB8AC3E}">
        <p14:creationId xmlns:p14="http://schemas.microsoft.com/office/powerpoint/2010/main" val="3942410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aaqis.environment.gov.za/" TargetMode="External"/><Relationship Id="rId2" Type="http://schemas.openxmlformats.org/officeDocument/2006/relationships/hyperlink" Target="mailto:pgwaze@environment.gov.z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81223"/>
            <a:ext cx="10363200" cy="1492370"/>
          </a:xfrm>
        </p:spPr>
        <p:txBody>
          <a:bodyPr>
            <a:normAutofit/>
          </a:bodyPr>
          <a:lstStyle/>
          <a:p>
            <a:r>
              <a:rPr lang="en-GB" b="1" dirty="0"/>
              <a:t>South African Air Quality Information System (SAAQIS) </a:t>
            </a:r>
            <a:endParaRPr lang="en-GB" sz="2000" b="1" dirty="0"/>
          </a:p>
        </p:txBody>
      </p:sp>
      <p:sp>
        <p:nvSpPr>
          <p:cNvPr id="3" name="Subtitle 2"/>
          <p:cNvSpPr>
            <a:spLocks noGrp="1"/>
          </p:cNvSpPr>
          <p:nvPr>
            <p:ph type="subTitle" idx="1"/>
          </p:nvPr>
        </p:nvSpPr>
        <p:spPr>
          <a:xfrm>
            <a:off x="1915064" y="4442603"/>
            <a:ext cx="8534400" cy="1802921"/>
          </a:xfrm>
        </p:spPr>
        <p:txBody>
          <a:bodyPr>
            <a:noAutofit/>
          </a:bodyPr>
          <a:lstStyle/>
          <a:p>
            <a:r>
              <a:rPr lang="en-GB" sz="2000" b="1" dirty="0"/>
              <a:t>Patience Gwaze, Department of Environmental Affairs</a:t>
            </a:r>
          </a:p>
          <a:p>
            <a:r>
              <a:rPr lang="en-GB" sz="2000" b="1" dirty="0"/>
              <a:t>2</a:t>
            </a:r>
            <a:r>
              <a:rPr lang="en-GB" sz="2000" b="1" baseline="30000" dirty="0"/>
              <a:t>nd</a:t>
            </a:r>
            <a:r>
              <a:rPr lang="en-GB" sz="2000" b="1" dirty="0"/>
              <a:t> ANNUAL </a:t>
            </a:r>
            <a:r>
              <a:rPr lang="en-GB" sz="2000" b="1" dirty="0" err="1"/>
              <a:t>WeatherSMART</a:t>
            </a:r>
            <a:r>
              <a:rPr lang="en-GB" sz="2000" b="1" dirty="0"/>
              <a:t> SCIENCE SYMPOSIUM: South African Weather Solution for Everyone, Everyday</a:t>
            </a:r>
          </a:p>
          <a:p>
            <a:r>
              <a:rPr lang="en-GB" sz="2000" b="1" dirty="0"/>
              <a:t>18 March 2019, Royal Elephant Hotel, Centurion</a:t>
            </a:r>
          </a:p>
        </p:txBody>
      </p:sp>
    </p:spTree>
    <p:extLst>
      <p:ext uri="{BB962C8B-B14F-4D97-AF65-F5344CB8AC3E}">
        <p14:creationId xmlns:p14="http://schemas.microsoft.com/office/powerpoint/2010/main" val="338079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268"/>
            <a:ext cx="10972800" cy="1143000"/>
          </a:xfrm>
        </p:spPr>
        <p:txBody>
          <a:bodyPr/>
          <a:lstStyle/>
          <a:p>
            <a:r>
              <a:rPr lang="en-ZA" dirty="0"/>
              <a:t>SAAQIS Website</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r="7877" b="10425"/>
          <a:stretch/>
        </p:blipFill>
        <p:spPr>
          <a:xfrm>
            <a:off x="182592" y="1111451"/>
            <a:ext cx="11826816" cy="5746549"/>
          </a:xfrm>
          <a:prstGeom prst="rect">
            <a:avLst/>
          </a:prstGeom>
        </p:spPr>
      </p:pic>
      <p:sp>
        <p:nvSpPr>
          <p:cNvPr id="6" name="Cloud Callout 5"/>
          <p:cNvSpPr/>
          <p:nvPr/>
        </p:nvSpPr>
        <p:spPr>
          <a:xfrm>
            <a:off x="87702" y="2254451"/>
            <a:ext cx="1827362" cy="1170236"/>
          </a:xfrm>
          <a:prstGeom prst="cloud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b="1" dirty="0">
                <a:solidFill>
                  <a:schemeClr val="tx1"/>
                </a:solidFill>
              </a:rPr>
              <a:t>Air Quality Index</a:t>
            </a:r>
          </a:p>
        </p:txBody>
      </p:sp>
    </p:spTree>
    <p:extLst>
      <p:ext uri="{BB962C8B-B14F-4D97-AF65-F5344CB8AC3E}">
        <p14:creationId xmlns:p14="http://schemas.microsoft.com/office/powerpoint/2010/main" val="427525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268"/>
            <a:ext cx="10972800" cy="1143000"/>
          </a:xfrm>
        </p:spPr>
        <p:txBody>
          <a:bodyPr/>
          <a:lstStyle/>
          <a:p>
            <a:r>
              <a:rPr lang="en-ZA" dirty="0"/>
              <a:t>SAAQIS Website</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r="7877" b="10425"/>
          <a:stretch/>
        </p:blipFill>
        <p:spPr>
          <a:xfrm>
            <a:off x="182592" y="1111451"/>
            <a:ext cx="11826816" cy="5746549"/>
          </a:xfrm>
          <a:prstGeom prst="rect">
            <a:avLst/>
          </a:prstGeom>
        </p:spPr>
      </p:pic>
      <p:pic>
        <p:nvPicPr>
          <p:cNvPr id="7" name="Picture 6"/>
          <p:cNvPicPr>
            <a:picLocks noChangeAspect="1"/>
          </p:cNvPicPr>
          <p:nvPr/>
        </p:nvPicPr>
        <p:blipFill rotWithShape="1">
          <a:blip r:embed="rId3"/>
          <a:srcRect l="15858" t="27620" r="7806" b="23476"/>
          <a:stretch/>
        </p:blipFill>
        <p:spPr>
          <a:xfrm>
            <a:off x="19537" y="112268"/>
            <a:ext cx="9898804" cy="3567197"/>
          </a:xfrm>
          <a:prstGeom prst="rect">
            <a:avLst/>
          </a:prstGeom>
        </p:spPr>
      </p:pic>
      <p:cxnSp>
        <p:nvCxnSpPr>
          <p:cNvPr id="8" name="Straight Arrow Connector 7"/>
          <p:cNvCxnSpPr/>
          <p:nvPr/>
        </p:nvCxnSpPr>
        <p:spPr>
          <a:xfrm flipH="1" flipV="1">
            <a:off x="7668883" y="2363638"/>
            <a:ext cx="1009291" cy="194094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5" name="Oval Callout 14"/>
          <p:cNvSpPr/>
          <p:nvPr/>
        </p:nvSpPr>
        <p:spPr>
          <a:xfrm>
            <a:off x="10044742" y="214225"/>
            <a:ext cx="1751162" cy="72476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Download Excel Data </a:t>
            </a:r>
          </a:p>
        </p:txBody>
      </p:sp>
    </p:spTree>
    <p:extLst>
      <p:ext uri="{BB962C8B-B14F-4D97-AF65-F5344CB8AC3E}">
        <p14:creationId xmlns:p14="http://schemas.microsoft.com/office/powerpoint/2010/main" val="100476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8818" y="62986"/>
            <a:ext cx="6161516" cy="6732027"/>
          </a:xfrm>
          <a:prstGeom prst="rect">
            <a:avLst/>
          </a:prstGeom>
        </p:spPr>
      </p:pic>
      <p:sp>
        <p:nvSpPr>
          <p:cNvPr id="4" name="Title 1"/>
          <p:cNvSpPr txBox="1">
            <a:spLocks/>
          </p:cNvSpPr>
          <p:nvPr/>
        </p:nvSpPr>
        <p:spPr>
          <a:xfrm>
            <a:off x="6882219" y="790832"/>
            <a:ext cx="5216013" cy="1143000"/>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GB"/>
              <a:t>SAAQIS </a:t>
            </a:r>
            <a:r>
              <a:rPr lang="en-US"/>
              <a:t>Mobile</a:t>
            </a:r>
            <a:r>
              <a:rPr lang="en-GB"/>
              <a:t> </a:t>
            </a:r>
            <a:r>
              <a:rPr lang="en-US"/>
              <a:t>Tool </a:t>
            </a:r>
            <a:r>
              <a:rPr lang="en-GB"/>
              <a:t>– Ambient Monitoring Information</a:t>
            </a:r>
            <a:endParaRPr lang="en-GB" dirty="0"/>
          </a:p>
        </p:txBody>
      </p:sp>
      <p:sp>
        <p:nvSpPr>
          <p:cNvPr id="5" name="Content Placeholder 2"/>
          <p:cNvSpPr txBox="1">
            <a:spLocks/>
          </p:cNvSpPr>
          <p:nvPr/>
        </p:nvSpPr>
        <p:spPr>
          <a:xfrm>
            <a:off x="6882219" y="2332037"/>
            <a:ext cx="53848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Font typeface="Arial"/>
              <a:buChar char="•"/>
            </a:pPr>
            <a:r>
              <a:rPr lang="en-GB" dirty="0"/>
              <a:t>Available on Android and on IOS </a:t>
            </a:r>
          </a:p>
          <a:p>
            <a:pPr marL="342900" lvl="1" indent="-342900">
              <a:buFont typeface="Arial"/>
              <a:buChar char="•"/>
            </a:pPr>
            <a:r>
              <a:rPr lang="en-GB" dirty="0"/>
              <a:t>LIVE </a:t>
            </a:r>
            <a:r>
              <a:rPr lang="en-GB" b="1" dirty="0">
                <a:solidFill>
                  <a:srgbClr val="0070C0"/>
                </a:solidFill>
              </a:rPr>
              <a:t>INDEX, POLLUTANTS, METEOROLOGY</a:t>
            </a:r>
          </a:p>
          <a:p>
            <a:pPr lvl="1"/>
            <a:r>
              <a:rPr lang="en-GB" dirty="0"/>
              <a:t>Ability to plot historical data</a:t>
            </a:r>
          </a:p>
          <a:p>
            <a:pPr lvl="1"/>
            <a:r>
              <a:rPr lang="en-GB" dirty="0"/>
              <a:t>Generate reports</a:t>
            </a:r>
          </a:p>
          <a:p>
            <a:pPr lvl="1"/>
            <a:r>
              <a:rPr lang="en-GB" dirty="0"/>
              <a:t>Set APP for personal use with specific stations of interest, settings</a:t>
            </a:r>
          </a:p>
          <a:p>
            <a:endParaRPr lang="en-GB" dirty="0"/>
          </a:p>
        </p:txBody>
      </p:sp>
    </p:spTree>
    <p:extLst>
      <p:ext uri="{BB962C8B-B14F-4D97-AF65-F5344CB8AC3E}">
        <p14:creationId xmlns:p14="http://schemas.microsoft.com/office/powerpoint/2010/main" val="315209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SAAQIS Application Data and Information</a:t>
            </a:r>
            <a:endParaRPr lang="en-GB" dirty="0"/>
          </a:p>
        </p:txBody>
      </p:sp>
      <p:pic>
        <p:nvPicPr>
          <p:cNvPr id="5" name="Picture 4"/>
          <p:cNvPicPr>
            <a:picLocks noChangeAspect="1"/>
          </p:cNvPicPr>
          <p:nvPr/>
        </p:nvPicPr>
        <p:blipFill>
          <a:blip r:embed="rId2"/>
          <a:stretch>
            <a:fillRect/>
          </a:stretch>
        </p:blipFill>
        <p:spPr>
          <a:xfrm>
            <a:off x="1692453" y="1417638"/>
            <a:ext cx="8000819" cy="4888831"/>
          </a:xfrm>
          <a:prstGeom prst="rect">
            <a:avLst/>
          </a:prstGeom>
        </p:spPr>
      </p:pic>
    </p:spTree>
    <p:extLst>
      <p:ext uri="{BB962C8B-B14F-4D97-AF65-F5344CB8AC3E}">
        <p14:creationId xmlns:p14="http://schemas.microsoft.com/office/powerpoint/2010/main" val="277022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SAAQIS </a:t>
            </a:r>
            <a:r>
              <a:rPr lang="en-GB" dirty="0" err="1" smtClean="0"/>
              <a:t>Weather</a:t>
            </a:r>
            <a:r>
              <a:rPr lang="en-GB" dirty="0" err="1" smtClean="0"/>
              <a:t>SMART</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r>
              <a:rPr lang="en-GB" dirty="0"/>
              <a:t>Freely available </a:t>
            </a:r>
            <a:r>
              <a:rPr lang="en-GB" dirty="0" smtClean="0"/>
              <a:t>smart application </a:t>
            </a:r>
            <a:r>
              <a:rPr lang="en-GB" dirty="0"/>
              <a:t>tool for, website IOS and Android platforms</a:t>
            </a:r>
          </a:p>
          <a:p>
            <a:r>
              <a:rPr lang="en-GB" dirty="0"/>
              <a:t>Provide real-time state of air quality across the country</a:t>
            </a:r>
            <a:endParaRPr lang="en-US" dirty="0"/>
          </a:p>
          <a:p>
            <a:r>
              <a:rPr lang="en-US" dirty="0"/>
              <a:t>Data is presented as an AQI, a simplified classificafion on the state of air from 1 (good air quality ) to 10 (hazardous air quality) </a:t>
            </a:r>
          </a:p>
          <a:p>
            <a:r>
              <a:rPr lang="en-GB" dirty="0"/>
              <a:t>Data is quality-controlled using system algorithms before disseminating to the </a:t>
            </a:r>
            <a:r>
              <a:rPr lang="en-GB" dirty="0" smtClean="0"/>
              <a:t>public (further QA/QC follows)</a:t>
            </a:r>
            <a:endParaRPr lang="en-GB" dirty="0"/>
          </a:p>
          <a:p>
            <a:r>
              <a:rPr lang="en-GB" dirty="0"/>
              <a:t>SAAQIS </a:t>
            </a:r>
            <a:r>
              <a:rPr lang="en-US" dirty="0"/>
              <a:t>a</a:t>
            </a:r>
            <a:r>
              <a:rPr lang="en-GB" dirty="0"/>
              <a:t>pplication tool shared with stakeholders continuously</a:t>
            </a:r>
          </a:p>
          <a:p>
            <a:r>
              <a:rPr lang="en-US" dirty="0"/>
              <a:t>NAAQMN d</a:t>
            </a:r>
            <a:r>
              <a:rPr lang="en-GB" dirty="0"/>
              <a:t>ata can be freely downloaded as Excel/TXT files for a period of up to a year</a:t>
            </a:r>
            <a:r>
              <a:rPr lang="en-US" dirty="0"/>
              <a:t> from all stations for all pollutants </a:t>
            </a:r>
            <a:endParaRPr lang="en-GB" dirty="0"/>
          </a:p>
          <a:p>
            <a:endParaRPr lang="en-GB" dirty="0"/>
          </a:p>
          <a:p>
            <a:endParaRPr lang="en-GB" dirty="0"/>
          </a:p>
        </p:txBody>
      </p:sp>
    </p:spTree>
    <p:extLst>
      <p:ext uri="{BB962C8B-B14F-4D97-AF65-F5344CB8AC3E}">
        <p14:creationId xmlns:p14="http://schemas.microsoft.com/office/powerpoint/2010/main" val="54528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SAAQIS: Looking Forward </a:t>
            </a:r>
          </a:p>
        </p:txBody>
      </p:sp>
      <p:sp>
        <p:nvSpPr>
          <p:cNvPr id="4" name="Content Placeholder 3"/>
          <p:cNvSpPr>
            <a:spLocks noGrp="1"/>
          </p:cNvSpPr>
          <p:nvPr>
            <p:ph idx="1"/>
          </p:nvPr>
        </p:nvSpPr>
        <p:spPr/>
        <p:txBody>
          <a:bodyPr>
            <a:normAutofit fontScale="85000" lnSpcReduction="10000"/>
          </a:bodyPr>
          <a:lstStyle/>
          <a:p>
            <a:r>
              <a:rPr lang="en-GB" dirty="0"/>
              <a:t>Continuously improving </a:t>
            </a:r>
            <a:r>
              <a:rPr lang="en-US" dirty="0"/>
              <a:t>SAAQIS </a:t>
            </a:r>
            <a:endParaRPr lang="en-GB" dirty="0"/>
          </a:p>
          <a:p>
            <a:pPr lvl="1"/>
            <a:r>
              <a:rPr lang="en-GB" dirty="0"/>
              <a:t>Strengthening AQ monitoring QA/QC systems - online management of most network operations</a:t>
            </a:r>
          </a:p>
          <a:p>
            <a:pPr lvl="1"/>
            <a:r>
              <a:rPr lang="en-US" b="1" dirty="0"/>
              <a:t>D</a:t>
            </a:r>
            <a:r>
              <a:rPr lang="en-GB" b="1" dirty="0"/>
              <a:t>eveloping a National AQ Monitoring Quality System to support ALL government stations towards ISO</a:t>
            </a:r>
            <a:r>
              <a:rPr lang="en-US" b="1" dirty="0"/>
              <a:t>:</a:t>
            </a:r>
            <a:r>
              <a:rPr lang="en-GB" b="1" dirty="0"/>
              <a:t>17025 compliance</a:t>
            </a:r>
          </a:p>
          <a:p>
            <a:pPr lvl="1"/>
            <a:r>
              <a:rPr lang="en-GB" dirty="0"/>
              <a:t>National interventions to improve national monitoring – 43 stations now managed under a strategic station program until 2022</a:t>
            </a:r>
          </a:p>
          <a:p>
            <a:pPr lvl="1"/>
            <a:r>
              <a:rPr lang="en-GB" dirty="0"/>
              <a:t>More interventions under development to improve national coverage</a:t>
            </a:r>
          </a:p>
          <a:p>
            <a:pPr lvl="1"/>
            <a:r>
              <a:rPr lang="en-GB" dirty="0"/>
              <a:t>Ongoing capacitation of stakeholders</a:t>
            </a:r>
          </a:p>
          <a:p>
            <a:r>
              <a:rPr lang="en-US" dirty="0"/>
              <a:t>Further ensuring that SAAQIS becomes the go-to platform for all AQM </a:t>
            </a:r>
          </a:p>
          <a:p>
            <a:r>
              <a:rPr lang="en-GB" dirty="0"/>
              <a:t>SAAQIS Awareness Programs through universities and other stakeholders</a:t>
            </a:r>
          </a:p>
          <a:p>
            <a:pPr lvl="1"/>
            <a:endParaRPr lang="en-GB" dirty="0"/>
          </a:p>
          <a:p>
            <a:endParaRPr lang="en-GB" dirty="0"/>
          </a:p>
        </p:txBody>
      </p:sp>
    </p:spTree>
    <p:extLst>
      <p:ext uri="{BB962C8B-B14F-4D97-AF65-F5344CB8AC3E}">
        <p14:creationId xmlns:p14="http://schemas.microsoft.com/office/powerpoint/2010/main" val="321033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SAAQIS Looking Forward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Norms and Standards for AQ Monitoring – improving regulatory requirements</a:t>
            </a:r>
          </a:p>
          <a:p>
            <a:r>
              <a:rPr lang="en-US" dirty="0" smtClean="0"/>
              <a:t>Ensuring sustainable monitoring and continuous improvements in data quality</a:t>
            </a:r>
          </a:p>
          <a:p>
            <a:r>
              <a:rPr lang="en-US" dirty="0" smtClean="0"/>
              <a:t>Predicting extreme AQ events</a:t>
            </a:r>
          </a:p>
          <a:p>
            <a:r>
              <a:rPr lang="en-US" dirty="0" smtClean="0"/>
              <a:t>Evolving technologies in data collection, interpretation and presentation e.g., machine learning</a:t>
            </a:r>
          </a:p>
          <a:p>
            <a:r>
              <a:rPr lang="en-US" dirty="0" smtClean="0"/>
              <a:t>Understanding the impact of SAAQIS on human behavior</a:t>
            </a:r>
          </a:p>
          <a:p>
            <a:r>
              <a:rPr lang="en-US" dirty="0" smtClean="0"/>
              <a:t>Dissemination of information – regionally and globally</a:t>
            </a:r>
            <a:endParaRPr lang="en-US" dirty="0"/>
          </a:p>
        </p:txBody>
      </p:sp>
    </p:spTree>
    <p:extLst>
      <p:ext uri="{BB962C8B-B14F-4D97-AF65-F5344CB8AC3E}">
        <p14:creationId xmlns:p14="http://schemas.microsoft.com/office/powerpoint/2010/main" val="3105171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468" y="1992702"/>
            <a:ext cx="10972800" cy="2829463"/>
          </a:xfrm>
        </p:spPr>
        <p:txBody>
          <a:bodyPr>
            <a:normAutofit/>
          </a:bodyPr>
          <a:lstStyle/>
          <a:p>
            <a:r>
              <a:rPr lang="en-GB" sz="2000" dirty="0"/>
              <a:t>Thank You</a:t>
            </a:r>
            <a:br>
              <a:rPr lang="en-GB" sz="2000" dirty="0"/>
            </a:br>
            <a:r>
              <a:rPr lang="en-GB" sz="2000" dirty="0"/>
              <a:t>Patience Gwaze</a:t>
            </a:r>
            <a:br>
              <a:rPr lang="en-GB" sz="2000" dirty="0"/>
            </a:br>
            <a:r>
              <a:rPr lang="en-GB" sz="2000" dirty="0"/>
              <a:t>Department of Environmental Affairs</a:t>
            </a:r>
            <a:br>
              <a:rPr lang="en-GB" sz="2000" dirty="0"/>
            </a:br>
            <a:r>
              <a:rPr lang="en-GB" sz="2000" dirty="0"/>
              <a:t>012-399-9192</a:t>
            </a:r>
            <a:br>
              <a:rPr lang="en-GB" sz="2000" dirty="0"/>
            </a:br>
            <a:r>
              <a:rPr lang="en-GB" sz="2000" dirty="0"/>
              <a:t>079-216-0792</a:t>
            </a:r>
            <a:br>
              <a:rPr lang="en-GB" sz="2000" dirty="0"/>
            </a:br>
            <a:r>
              <a:rPr lang="en-GB" sz="2000" dirty="0">
                <a:hlinkClick r:id="rId2"/>
              </a:rPr>
              <a:t>pgwaze@environment.gov.za</a:t>
            </a:r>
            <a:r>
              <a:rPr lang="en-GB" sz="2000" dirty="0"/>
              <a:t> </a:t>
            </a:r>
            <a:br>
              <a:rPr lang="en-GB" sz="2000" dirty="0"/>
            </a:br>
            <a:r>
              <a:rPr lang="en-GB" sz="2000" dirty="0">
                <a:hlinkClick r:id="rId3"/>
              </a:rPr>
              <a:t>https://saaqis.environment.gov.za/</a:t>
            </a:r>
            <a:r>
              <a:rPr lang="en-GB" sz="2000" dirty="0"/>
              <a:t> </a:t>
            </a:r>
            <a:br>
              <a:rPr lang="en-GB" sz="2000" dirty="0"/>
            </a:br>
            <a:endParaRPr lang="en-GB" sz="2000" dirty="0"/>
          </a:p>
        </p:txBody>
      </p:sp>
    </p:spTree>
    <p:extLst>
      <p:ext uri="{BB962C8B-B14F-4D97-AF65-F5344CB8AC3E}">
        <p14:creationId xmlns:p14="http://schemas.microsoft.com/office/powerpoint/2010/main" val="188849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Presentation Outline</a:t>
            </a:r>
            <a:endParaRPr lang="en-GB" dirty="0"/>
          </a:p>
        </p:txBody>
      </p:sp>
      <p:sp>
        <p:nvSpPr>
          <p:cNvPr id="3" name="Content Placeholder 2"/>
          <p:cNvSpPr>
            <a:spLocks noGrp="1"/>
          </p:cNvSpPr>
          <p:nvPr>
            <p:ph idx="1"/>
          </p:nvPr>
        </p:nvSpPr>
        <p:spPr/>
        <p:txBody>
          <a:bodyPr>
            <a:noAutofit/>
          </a:bodyPr>
          <a:lstStyle/>
          <a:p>
            <a:pPr lvl="1"/>
            <a:r>
              <a:rPr lang="en-GB" dirty="0"/>
              <a:t>Air Quality Information Systems in South Africa</a:t>
            </a:r>
          </a:p>
          <a:p>
            <a:pPr lvl="1"/>
            <a:r>
              <a:rPr lang="en-GB" dirty="0"/>
              <a:t>Objectives of SAAQIS</a:t>
            </a:r>
          </a:p>
          <a:p>
            <a:pPr lvl="1"/>
            <a:r>
              <a:rPr lang="en-GB" dirty="0"/>
              <a:t>Brief History on SAAQIS</a:t>
            </a:r>
          </a:p>
          <a:p>
            <a:pPr lvl="1"/>
            <a:r>
              <a:rPr lang="en-GB" dirty="0"/>
              <a:t>SAAQIS Infrastructure</a:t>
            </a:r>
          </a:p>
          <a:p>
            <a:pPr lvl="2"/>
            <a:r>
              <a:rPr lang="en-GB" dirty="0"/>
              <a:t>Data Flow Processes</a:t>
            </a:r>
          </a:p>
          <a:p>
            <a:pPr lvl="2"/>
            <a:r>
              <a:rPr lang="en-GB" dirty="0"/>
              <a:t>Data Quality Control and Quality Assurance</a:t>
            </a:r>
          </a:p>
          <a:p>
            <a:pPr lvl="2"/>
            <a:r>
              <a:rPr lang="en-GB" dirty="0"/>
              <a:t>SAAQIS </a:t>
            </a:r>
            <a:r>
              <a:rPr lang="en-GB" dirty="0" err="1"/>
              <a:t>WeatherSmart</a:t>
            </a:r>
            <a:r>
              <a:rPr lang="en-GB" dirty="0"/>
              <a:t> Functionalities</a:t>
            </a:r>
          </a:p>
          <a:p>
            <a:pPr lvl="1"/>
            <a:r>
              <a:rPr lang="en-GB" dirty="0"/>
              <a:t>Looking Forward</a:t>
            </a:r>
          </a:p>
          <a:p>
            <a:pPr lvl="2"/>
            <a:endParaRPr lang="en-GB" dirty="0"/>
          </a:p>
          <a:p>
            <a:pPr lvl="1"/>
            <a:endParaRPr lang="en-GB" dirty="0"/>
          </a:p>
          <a:p>
            <a:pPr lvl="1"/>
            <a:endParaRPr lang="en-GB" dirty="0"/>
          </a:p>
        </p:txBody>
      </p:sp>
    </p:spTree>
    <p:extLst>
      <p:ext uri="{BB962C8B-B14F-4D97-AF65-F5344CB8AC3E}">
        <p14:creationId xmlns:p14="http://schemas.microsoft.com/office/powerpoint/2010/main" val="343417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49" y="274638"/>
            <a:ext cx="12111487" cy="1143000"/>
          </a:xfrm>
        </p:spPr>
        <p:txBody>
          <a:bodyPr>
            <a:normAutofit fontScale="90000"/>
          </a:bodyPr>
          <a:lstStyle/>
          <a:p>
            <a:r>
              <a:rPr lang="en-GB" dirty="0"/>
              <a:t>South African Air Quality Information System (SAAQIS)</a:t>
            </a:r>
          </a:p>
        </p:txBody>
      </p:sp>
      <p:sp>
        <p:nvSpPr>
          <p:cNvPr id="3" name="Content Placeholder 2"/>
          <p:cNvSpPr>
            <a:spLocks noGrp="1"/>
          </p:cNvSpPr>
          <p:nvPr>
            <p:ph idx="1"/>
          </p:nvPr>
        </p:nvSpPr>
        <p:spPr/>
        <p:txBody>
          <a:bodyPr>
            <a:normAutofit fontScale="85000" lnSpcReduction="20000"/>
          </a:bodyPr>
          <a:lstStyle/>
          <a:p>
            <a:r>
              <a:rPr lang="en-GB" dirty="0"/>
              <a:t>South African Air Quality Information System (SAAQIS)</a:t>
            </a:r>
          </a:p>
          <a:p>
            <a:r>
              <a:rPr lang="en-GB" dirty="0"/>
              <a:t>Legal tool for disseminating air quality information in South Africa nationally to all stakeholders</a:t>
            </a:r>
          </a:p>
          <a:p>
            <a:pPr lvl="1"/>
            <a:r>
              <a:rPr lang="en-GB" dirty="0"/>
              <a:t>One stop-shop for all stakeholders (public, policy-makers, academia etc.)</a:t>
            </a:r>
          </a:p>
          <a:p>
            <a:pPr lvl="1"/>
            <a:r>
              <a:rPr lang="en-GB" dirty="0"/>
              <a:t>Support the implementation of the National Environmental Management Air Quality Act and all legislations. </a:t>
            </a:r>
          </a:p>
          <a:p>
            <a:pPr lvl="1"/>
            <a:r>
              <a:rPr lang="en-GB" dirty="0"/>
              <a:t>Support of the National Ambient Air Quality Monitoring Network (NAAQMN)</a:t>
            </a:r>
          </a:p>
          <a:p>
            <a:pPr lvl="1"/>
            <a:r>
              <a:rPr lang="en-GB" dirty="0"/>
              <a:t>Hosted by the South African Weather Service</a:t>
            </a:r>
          </a:p>
          <a:p>
            <a:r>
              <a:rPr lang="en-GB" dirty="0"/>
              <a:t>South African Atmospheric Emission Licencing and Inventory Portal (Atmospheric Emission Licencing and Emissions reporting systems)</a:t>
            </a:r>
          </a:p>
          <a:p>
            <a:pPr lvl="1"/>
            <a:r>
              <a:rPr lang="en-GB" dirty="0"/>
              <a:t>Online emissions management </a:t>
            </a:r>
            <a:r>
              <a:rPr lang="en-GB"/>
              <a:t>tools supporting over </a:t>
            </a:r>
            <a:r>
              <a:rPr lang="en-GB" dirty="0"/>
              <a:t>1400 industrial and mining operations nationally</a:t>
            </a:r>
          </a:p>
          <a:p>
            <a:pPr lvl="1"/>
            <a:endParaRPr lang="en-GB" dirty="0"/>
          </a:p>
          <a:p>
            <a:pPr lvl="1"/>
            <a:endParaRPr lang="en-GB" dirty="0"/>
          </a:p>
          <a:p>
            <a:endParaRPr lang="en-GB" dirty="0"/>
          </a:p>
        </p:txBody>
      </p:sp>
    </p:spTree>
    <p:extLst>
      <p:ext uri="{BB962C8B-B14F-4D97-AF65-F5344CB8AC3E}">
        <p14:creationId xmlns:p14="http://schemas.microsoft.com/office/powerpoint/2010/main" val="131229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Framework: SAAQIS Objectives</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t>South African Air Quality Information System (SAAQIS) aims to:</a:t>
            </a:r>
          </a:p>
          <a:p>
            <a:r>
              <a:rPr lang="en-GB" dirty="0"/>
              <a:t>Ensure that air quality information management and reporting requirements directed or implied by the AQA are met efficiently and effectively;</a:t>
            </a:r>
          </a:p>
          <a:p>
            <a:pPr lvl="0"/>
            <a:r>
              <a:rPr lang="en-GB" dirty="0"/>
              <a:t>Ensure that air quality management decisions, interventions, activities and actions are informed by accurate, current and complete information;</a:t>
            </a:r>
          </a:p>
          <a:p>
            <a:pPr lvl="0"/>
            <a:r>
              <a:rPr lang="en-GB" dirty="0"/>
              <a:t>Ensure that accurate, current, complete and relevant air quality information is available to all stakeholders and the public;  </a:t>
            </a:r>
          </a:p>
          <a:p>
            <a:pPr lvl="0"/>
            <a:r>
              <a:rPr lang="en-GB" dirty="0"/>
              <a:t>And provide all South African’s with information on the state of their air quality and the status of efforts to progressively ensure their right to air that is not harmful to health and well-being.</a:t>
            </a:r>
          </a:p>
        </p:txBody>
      </p:sp>
    </p:spTree>
    <p:extLst>
      <p:ext uri="{BB962C8B-B14F-4D97-AF65-F5344CB8AC3E}">
        <p14:creationId xmlns:p14="http://schemas.microsoft.com/office/powerpoint/2010/main" val="119321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SAAQIS – A Brief History</a:t>
            </a:r>
          </a:p>
        </p:txBody>
      </p:sp>
      <p:sp>
        <p:nvSpPr>
          <p:cNvPr id="3" name="Content Placeholder 2"/>
          <p:cNvSpPr>
            <a:spLocks noGrp="1"/>
          </p:cNvSpPr>
          <p:nvPr>
            <p:ph idx="1"/>
          </p:nvPr>
        </p:nvSpPr>
        <p:spPr/>
        <p:txBody>
          <a:bodyPr>
            <a:noAutofit/>
          </a:bodyPr>
          <a:lstStyle/>
          <a:p>
            <a:r>
              <a:rPr lang="en-GB" sz="2800" dirty="0"/>
              <a:t>SAAQIS first generation developed in 2007</a:t>
            </a:r>
          </a:p>
          <a:p>
            <a:r>
              <a:rPr lang="en-GB" sz="2800" dirty="0"/>
              <a:t>Launched in </a:t>
            </a:r>
            <a:r>
              <a:rPr lang="en-GB" sz="2800" dirty="0" smtClean="0"/>
              <a:t>2009</a:t>
            </a:r>
            <a:r>
              <a:rPr lang="en-GB" sz="2800" dirty="0"/>
              <a:t>, and implemented from 2009-2011</a:t>
            </a:r>
          </a:p>
          <a:p>
            <a:r>
              <a:rPr lang="en-GB" sz="2800" dirty="0"/>
              <a:t>SAAQIS second generation launched during AQ Governance Lekgotla in 2017</a:t>
            </a:r>
          </a:p>
          <a:p>
            <a:r>
              <a:rPr lang="en-GB" sz="2800" dirty="0"/>
              <a:t>Second generation SAAQIS includes:</a:t>
            </a:r>
          </a:p>
          <a:p>
            <a:pPr lvl="1"/>
            <a:r>
              <a:rPr lang="en-ZA" dirty="0"/>
              <a:t>LIVE reporting of ambient monitoring to the public via SAAQIS </a:t>
            </a:r>
            <a:r>
              <a:rPr lang="en-ZA" b="1" dirty="0">
                <a:solidFill>
                  <a:srgbClr val="0070C0"/>
                </a:solidFill>
              </a:rPr>
              <a:t>website and mobile </a:t>
            </a:r>
            <a:r>
              <a:rPr lang="en-US" b="1" dirty="0">
                <a:solidFill>
                  <a:srgbClr val="0070C0"/>
                </a:solidFill>
              </a:rPr>
              <a:t>a</a:t>
            </a:r>
            <a:r>
              <a:rPr lang="en-ZA" b="1" dirty="0">
                <a:solidFill>
                  <a:srgbClr val="0070C0"/>
                </a:solidFill>
              </a:rPr>
              <a:t>pplication</a:t>
            </a:r>
            <a:endParaRPr lang="en-ZA" dirty="0"/>
          </a:p>
          <a:p>
            <a:pPr lvl="1"/>
            <a:r>
              <a:rPr lang="en-ZA" dirty="0"/>
              <a:t>Improved dissemination of information to the public</a:t>
            </a:r>
            <a:endParaRPr lang="en-ZA" b="1" dirty="0"/>
          </a:p>
          <a:p>
            <a:pPr lvl="1"/>
            <a:r>
              <a:rPr lang="en-ZA" b="1" dirty="0">
                <a:solidFill>
                  <a:srgbClr val="0070C0"/>
                </a:solidFill>
              </a:rPr>
              <a:t>Effective online Assets Management System of the ambient air quality monitoring </a:t>
            </a:r>
            <a:r>
              <a:rPr lang="en-US" b="1" dirty="0">
                <a:solidFill>
                  <a:srgbClr val="0070C0"/>
                </a:solidFill>
              </a:rPr>
              <a:t>stations</a:t>
            </a:r>
          </a:p>
          <a:p>
            <a:pPr marL="0" indent="0">
              <a:buNone/>
            </a:pPr>
            <a:endParaRPr lang="en-GB" sz="2800" dirty="0"/>
          </a:p>
        </p:txBody>
      </p:sp>
    </p:spTree>
    <p:extLst>
      <p:ext uri="{BB962C8B-B14F-4D97-AF65-F5344CB8AC3E}">
        <p14:creationId xmlns:p14="http://schemas.microsoft.com/office/powerpoint/2010/main" val="198708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01068"/>
            <a:ext cx="10972800" cy="2455863"/>
          </a:xfrm>
        </p:spPr>
        <p:txBody>
          <a:bodyPr>
            <a:normAutofit/>
          </a:bodyPr>
          <a:lstStyle/>
          <a:p>
            <a:r>
              <a:rPr lang="en-GB" sz="5400" dirty="0">
                <a:solidFill>
                  <a:srgbClr val="006600"/>
                </a:solidFill>
              </a:rPr>
              <a:t>SAAQIS Infrastructure</a:t>
            </a:r>
          </a:p>
        </p:txBody>
      </p:sp>
    </p:spTree>
    <p:extLst>
      <p:ext uri="{BB962C8B-B14F-4D97-AF65-F5344CB8AC3E}">
        <p14:creationId xmlns:p14="http://schemas.microsoft.com/office/powerpoint/2010/main" val="173548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555" y="659892"/>
            <a:ext cx="4657458" cy="1627496"/>
          </a:xfrm>
        </p:spPr>
        <p:txBody>
          <a:bodyPr>
            <a:normAutofit fontScale="90000"/>
          </a:bodyPr>
          <a:lstStyle/>
          <a:p>
            <a:r>
              <a:rPr lang="en-US" sz="4000" b="1" dirty="0"/>
              <a:t>National Ambient Air Quality Monitoring Network </a:t>
            </a:r>
            <a:endParaRPr lang="en-GB" sz="4000" b="1" dirty="0"/>
          </a:p>
        </p:txBody>
      </p:sp>
      <p:sp>
        <p:nvSpPr>
          <p:cNvPr id="4" name="Content Placeholder 3"/>
          <p:cNvSpPr>
            <a:spLocks noGrp="1"/>
          </p:cNvSpPr>
          <p:nvPr>
            <p:ph sz="half" idx="1"/>
          </p:nvPr>
        </p:nvSpPr>
        <p:spPr>
          <a:xfrm>
            <a:off x="-100516" y="2506662"/>
            <a:ext cx="5181600" cy="4351338"/>
          </a:xfrm>
        </p:spPr>
        <p:txBody>
          <a:bodyPr>
            <a:normAutofit fontScale="92500" lnSpcReduction="10000"/>
          </a:bodyPr>
          <a:lstStyle/>
          <a:p>
            <a:r>
              <a:rPr lang="en-GB" dirty="0"/>
              <a:t>There are currently </a:t>
            </a:r>
            <a:r>
              <a:rPr lang="en-GB" b="1" dirty="0">
                <a:solidFill>
                  <a:srgbClr val="C00000"/>
                </a:solidFill>
              </a:rPr>
              <a:t>130</a:t>
            </a:r>
            <a:r>
              <a:rPr lang="en-GB" dirty="0">
                <a:solidFill>
                  <a:srgbClr val="C00000"/>
                </a:solidFill>
              </a:rPr>
              <a:t> </a:t>
            </a:r>
            <a:r>
              <a:rPr lang="en-GB" dirty="0"/>
              <a:t>government owned stations across the </a:t>
            </a:r>
            <a:r>
              <a:rPr lang="en-GB" dirty="0" smtClean="0"/>
              <a:t>country</a:t>
            </a:r>
          </a:p>
          <a:p>
            <a:r>
              <a:rPr lang="en-GB" dirty="0" smtClean="0"/>
              <a:t>Monitor all criteria pollutants, black carbon and H2S</a:t>
            </a:r>
            <a:endParaRPr lang="en-GB" dirty="0"/>
          </a:p>
          <a:p>
            <a:r>
              <a:rPr lang="en-GB" dirty="0"/>
              <a:t>Of these an average of </a:t>
            </a:r>
            <a:r>
              <a:rPr lang="en-GB" b="1" dirty="0">
                <a:solidFill>
                  <a:schemeClr val="accent4">
                    <a:lumMod val="50000"/>
                  </a:schemeClr>
                </a:solidFill>
              </a:rPr>
              <a:t>65</a:t>
            </a:r>
            <a:r>
              <a:rPr lang="en-GB" dirty="0">
                <a:solidFill>
                  <a:schemeClr val="accent4">
                    <a:lumMod val="50000"/>
                  </a:schemeClr>
                </a:solidFill>
              </a:rPr>
              <a:t> </a:t>
            </a:r>
            <a:r>
              <a:rPr lang="en-GB" dirty="0"/>
              <a:t>are reporting to SAAQIS </a:t>
            </a:r>
          </a:p>
          <a:p>
            <a:r>
              <a:rPr lang="en-GB" dirty="0"/>
              <a:t>Out of these </a:t>
            </a:r>
            <a:r>
              <a:rPr lang="en-GB" b="1" dirty="0">
                <a:solidFill>
                  <a:schemeClr val="accent4">
                    <a:lumMod val="50000"/>
                  </a:schemeClr>
                </a:solidFill>
              </a:rPr>
              <a:t>65</a:t>
            </a:r>
            <a:r>
              <a:rPr lang="en-GB" dirty="0"/>
              <a:t>, about </a:t>
            </a:r>
            <a:r>
              <a:rPr lang="en-GB" b="1" dirty="0">
                <a:solidFill>
                  <a:srgbClr val="00B050"/>
                </a:solidFill>
              </a:rPr>
              <a:t>62</a:t>
            </a:r>
            <a:r>
              <a:rPr lang="en-GB" dirty="0">
                <a:solidFill>
                  <a:srgbClr val="00B050"/>
                </a:solidFill>
              </a:rPr>
              <a:t> </a:t>
            </a:r>
            <a:r>
              <a:rPr lang="en-GB" dirty="0"/>
              <a:t>stations are reporting LIVE to </a:t>
            </a:r>
            <a:r>
              <a:rPr lang="en-GB" b="1" dirty="0"/>
              <a:t>SAAQIS</a:t>
            </a:r>
            <a:endParaRPr lang="en-US" b="1" dirty="0"/>
          </a:p>
          <a:p>
            <a:r>
              <a:rPr lang="en-US" b="1" dirty="0"/>
              <a:t>15 private stations coming in 2019</a:t>
            </a:r>
            <a:endParaRPr lang="en-GB"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31" t="2074" r="20489" b="1131"/>
          <a:stretch/>
        </p:blipFill>
        <p:spPr>
          <a:xfrm>
            <a:off x="4903855" y="874345"/>
            <a:ext cx="7126590" cy="5862761"/>
          </a:xfrm>
          <a:prstGeom prst="rect">
            <a:avLst/>
          </a:prstGeom>
        </p:spPr>
      </p:pic>
    </p:spTree>
    <p:extLst>
      <p:ext uri="{BB962C8B-B14F-4D97-AF65-F5344CB8AC3E}">
        <p14:creationId xmlns:p14="http://schemas.microsoft.com/office/powerpoint/2010/main" val="129199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5" y="244450"/>
            <a:ext cx="10972800" cy="1143000"/>
          </a:xfrm>
        </p:spPr>
        <p:txBody>
          <a:bodyPr/>
          <a:lstStyle/>
          <a:p>
            <a:pPr algn="l"/>
            <a:r>
              <a:rPr lang="en-GB" dirty="0"/>
              <a:t>Ambient Monitoring Data Flow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40" y="2480628"/>
            <a:ext cx="2121949" cy="3426781"/>
          </a:xfrm>
          <a:prstGeom prst="rect">
            <a:avLst/>
          </a:prstGeom>
        </p:spPr>
      </p:pic>
      <p:sp>
        <p:nvSpPr>
          <p:cNvPr id="6" name="Rounded Rectangle 5"/>
          <p:cNvSpPr/>
          <p:nvPr/>
        </p:nvSpPr>
        <p:spPr>
          <a:xfrm rot="16200000">
            <a:off x="1766847" y="3807840"/>
            <a:ext cx="3426781"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prstClr val="black"/>
                </a:solidFill>
              </a:rPr>
              <a:t>COMMUNICATION MODULE</a:t>
            </a:r>
          </a:p>
          <a:p>
            <a:pPr algn="ctr"/>
            <a:endParaRPr lang="en-GB" b="1" dirty="0">
              <a:solidFill>
                <a:prstClr val="black"/>
              </a:solidFill>
            </a:endParaRPr>
          </a:p>
        </p:txBody>
      </p:sp>
      <p:sp>
        <p:nvSpPr>
          <p:cNvPr id="7" name="Rounded Rectangle 6"/>
          <p:cNvSpPr/>
          <p:nvPr/>
        </p:nvSpPr>
        <p:spPr>
          <a:xfrm rot="16200000">
            <a:off x="3161746" y="3807840"/>
            <a:ext cx="3426781"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prstClr val="black"/>
                </a:solidFill>
              </a:rPr>
              <a:t>SAAQIS DATA ASSURANCE </a:t>
            </a:r>
          </a:p>
          <a:p>
            <a:pPr algn="ctr"/>
            <a:endParaRPr lang="en-GB" b="1" dirty="0">
              <a:solidFill>
                <a:prstClr val="black"/>
              </a:solidFill>
            </a:endParaRPr>
          </a:p>
        </p:txBody>
      </p:sp>
      <p:sp>
        <p:nvSpPr>
          <p:cNvPr id="8" name="Rounded Rectangle 7"/>
          <p:cNvSpPr/>
          <p:nvPr/>
        </p:nvSpPr>
        <p:spPr>
          <a:xfrm rot="16200000">
            <a:off x="4556645" y="3807840"/>
            <a:ext cx="3426781"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prstClr val="black"/>
                </a:solidFill>
              </a:rPr>
              <a:t>SAAQIS DATA MANAGEMENT</a:t>
            </a:r>
          </a:p>
        </p:txBody>
      </p:sp>
      <p:sp>
        <p:nvSpPr>
          <p:cNvPr id="9" name="Rounded Rectangle 8"/>
          <p:cNvSpPr/>
          <p:nvPr/>
        </p:nvSpPr>
        <p:spPr>
          <a:xfrm>
            <a:off x="7266184" y="1304510"/>
            <a:ext cx="1342005"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solidFill>
                  <a:prstClr val="black"/>
                </a:solidFill>
              </a:rPr>
              <a:t>DYNAMIC DISPLAY&amp; GIS</a:t>
            </a:r>
          </a:p>
        </p:txBody>
      </p:sp>
      <p:sp>
        <p:nvSpPr>
          <p:cNvPr id="10" name="Rounded Rectangle 9"/>
          <p:cNvSpPr/>
          <p:nvPr/>
        </p:nvSpPr>
        <p:spPr>
          <a:xfrm>
            <a:off x="7266184" y="2209775"/>
            <a:ext cx="1342005"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solidFill>
                  <a:prstClr val="black"/>
                </a:solidFill>
              </a:rPr>
              <a:t>ANALYSE</a:t>
            </a:r>
          </a:p>
        </p:txBody>
      </p:sp>
      <p:sp>
        <p:nvSpPr>
          <p:cNvPr id="15" name="Rounded Rectangle 14"/>
          <p:cNvSpPr/>
          <p:nvPr/>
        </p:nvSpPr>
        <p:spPr>
          <a:xfrm>
            <a:off x="7278755" y="3120221"/>
            <a:ext cx="1342005"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solidFill>
                  <a:prstClr val="black"/>
                </a:solidFill>
              </a:rPr>
              <a:t>REPORTS</a:t>
            </a:r>
          </a:p>
        </p:txBody>
      </p:sp>
      <p:sp>
        <p:nvSpPr>
          <p:cNvPr id="16" name="Rounded Rectangle 15"/>
          <p:cNvSpPr/>
          <p:nvPr/>
        </p:nvSpPr>
        <p:spPr>
          <a:xfrm>
            <a:off x="7278755" y="4033263"/>
            <a:ext cx="1342005"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solidFill>
                  <a:prstClr val="black"/>
                </a:solidFill>
              </a:rPr>
              <a:t>EDIT DATA VALIDATE</a:t>
            </a:r>
          </a:p>
        </p:txBody>
      </p:sp>
      <p:sp>
        <p:nvSpPr>
          <p:cNvPr id="17" name="Rounded Rectangle 16"/>
          <p:cNvSpPr/>
          <p:nvPr/>
        </p:nvSpPr>
        <p:spPr>
          <a:xfrm>
            <a:off x="7306506" y="5050842"/>
            <a:ext cx="1342005" cy="825538"/>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solidFill>
                  <a:prstClr val="black"/>
                </a:solidFill>
              </a:rPr>
              <a:t>PUBLIC DISTR.(MOBILE, WEBSITE ETC</a:t>
            </a:r>
          </a:p>
        </p:txBody>
      </p:sp>
      <p:sp>
        <p:nvSpPr>
          <p:cNvPr id="18" name="Rounded Rectangle 17"/>
          <p:cNvSpPr/>
          <p:nvPr/>
        </p:nvSpPr>
        <p:spPr>
          <a:xfrm>
            <a:off x="7287620" y="6017506"/>
            <a:ext cx="1342005" cy="77235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solidFill>
                  <a:prstClr val="black"/>
                </a:solidFill>
              </a:rPr>
              <a:t>ASSET MAN.</a:t>
            </a:r>
          </a:p>
        </p:txBody>
      </p:sp>
      <p:cxnSp>
        <p:nvCxnSpPr>
          <p:cNvPr id="23" name="Elbow Connector 22"/>
          <p:cNvCxnSpPr>
            <a:stCxn id="5" idx="3"/>
          </p:cNvCxnSpPr>
          <p:nvPr/>
        </p:nvCxnSpPr>
        <p:spPr>
          <a:xfrm flipV="1">
            <a:off x="2484089" y="4194018"/>
            <a:ext cx="609970" cy="1"/>
          </a:xfrm>
          <a:prstGeom prst="bentConnector3">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flipV="1">
            <a:off x="3866416" y="4194018"/>
            <a:ext cx="609970" cy="1"/>
          </a:xfrm>
          <a:prstGeom prst="bentConnector3">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261315" y="4194018"/>
            <a:ext cx="609970" cy="1"/>
          </a:xfrm>
          <a:prstGeom prst="bentConnector3">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3"/>
          <a:stretch>
            <a:fillRect/>
          </a:stretch>
        </p:blipFill>
        <p:spPr>
          <a:xfrm>
            <a:off x="8711627" y="129942"/>
            <a:ext cx="3433723" cy="2647764"/>
          </a:xfrm>
          <a:prstGeom prst="rect">
            <a:avLst/>
          </a:prstGeom>
        </p:spPr>
      </p:pic>
      <p:pic>
        <p:nvPicPr>
          <p:cNvPr id="3" name="Picture 2"/>
          <p:cNvPicPr>
            <a:picLocks noChangeAspect="1"/>
          </p:cNvPicPr>
          <p:nvPr/>
        </p:nvPicPr>
        <p:blipFill>
          <a:blip r:embed="rId4"/>
          <a:stretch>
            <a:fillRect/>
          </a:stretch>
        </p:blipFill>
        <p:spPr>
          <a:xfrm>
            <a:off x="8711627" y="5555412"/>
            <a:ext cx="3435522" cy="1122307"/>
          </a:xfrm>
          <a:prstGeom prst="rect">
            <a:avLst/>
          </a:prstGeom>
        </p:spPr>
      </p:pic>
      <p:pic>
        <p:nvPicPr>
          <p:cNvPr id="4" name="Picture 3"/>
          <p:cNvPicPr>
            <a:picLocks noChangeAspect="1"/>
          </p:cNvPicPr>
          <p:nvPr/>
        </p:nvPicPr>
        <p:blipFill rotWithShape="1">
          <a:blip r:embed="rId5"/>
          <a:srcRect l="45848" t="20965" b="9562"/>
          <a:stretch/>
        </p:blipFill>
        <p:spPr>
          <a:xfrm>
            <a:off x="8711627" y="3079805"/>
            <a:ext cx="3433723" cy="2141307"/>
          </a:xfrm>
          <a:prstGeom prst="rect">
            <a:avLst/>
          </a:prstGeom>
        </p:spPr>
      </p:pic>
      <p:cxnSp>
        <p:nvCxnSpPr>
          <p:cNvPr id="41" name="Straight Arrow Connector 40"/>
          <p:cNvCxnSpPr>
            <a:endCxn id="9" idx="1"/>
          </p:cNvCxnSpPr>
          <p:nvPr/>
        </p:nvCxnSpPr>
        <p:spPr>
          <a:xfrm flipV="1">
            <a:off x="6656214" y="1690688"/>
            <a:ext cx="609970" cy="252710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10" idx="1"/>
          </p:cNvCxnSpPr>
          <p:nvPr/>
        </p:nvCxnSpPr>
        <p:spPr>
          <a:xfrm flipV="1">
            <a:off x="6656214" y="2595953"/>
            <a:ext cx="609970" cy="162184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8" idx="2"/>
            <a:endCxn id="18" idx="1"/>
          </p:cNvCxnSpPr>
          <p:nvPr/>
        </p:nvCxnSpPr>
        <p:spPr>
          <a:xfrm>
            <a:off x="6656214" y="4194018"/>
            <a:ext cx="631406" cy="220966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8" idx="2"/>
            <a:endCxn id="15" idx="1"/>
          </p:cNvCxnSpPr>
          <p:nvPr/>
        </p:nvCxnSpPr>
        <p:spPr>
          <a:xfrm flipV="1">
            <a:off x="6656214" y="3506399"/>
            <a:ext cx="622541" cy="68761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16" idx="1"/>
          </p:cNvCxnSpPr>
          <p:nvPr/>
        </p:nvCxnSpPr>
        <p:spPr>
          <a:xfrm>
            <a:off x="6656214" y="4217793"/>
            <a:ext cx="622541" cy="20164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8" idx="2"/>
          </p:cNvCxnSpPr>
          <p:nvPr/>
        </p:nvCxnSpPr>
        <p:spPr>
          <a:xfrm>
            <a:off x="6656214" y="4194018"/>
            <a:ext cx="631406" cy="12894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40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45172" y="105010"/>
            <a:ext cx="11835680" cy="17857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Rectangle 55"/>
          <p:cNvSpPr/>
          <p:nvPr/>
        </p:nvSpPr>
        <p:spPr>
          <a:xfrm>
            <a:off x="145172" y="5015588"/>
            <a:ext cx="11835680" cy="178572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Rectangle 41"/>
          <p:cNvSpPr/>
          <p:nvPr/>
        </p:nvSpPr>
        <p:spPr>
          <a:xfrm>
            <a:off x="145172" y="1923926"/>
            <a:ext cx="11835680" cy="30516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ounded Rectangle 3"/>
          <p:cNvSpPr/>
          <p:nvPr/>
        </p:nvSpPr>
        <p:spPr>
          <a:xfrm>
            <a:off x="4026392" y="5200253"/>
            <a:ext cx="6356538" cy="1416389"/>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b="1" dirty="0">
                <a:solidFill>
                  <a:prstClr val="white"/>
                </a:solidFill>
              </a:rPr>
              <a:t>National Ambient Air Quality Monitoring Network (NAAQMN) – Station Management Module</a:t>
            </a:r>
          </a:p>
        </p:txBody>
      </p:sp>
      <p:sp>
        <p:nvSpPr>
          <p:cNvPr id="11" name="Rounded Rectangle 10"/>
          <p:cNvSpPr/>
          <p:nvPr/>
        </p:nvSpPr>
        <p:spPr>
          <a:xfrm>
            <a:off x="4465501" y="499227"/>
            <a:ext cx="7297878" cy="840389"/>
          </a:xfrm>
          <a:prstGeom prst="roundRect">
            <a:avLst/>
          </a:prstGeom>
          <a:solidFill>
            <a:schemeClr val="accent1">
              <a:lumMod val="50000"/>
            </a:schemeClr>
          </a:solidFill>
          <a:ln/>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200" b="1" dirty="0">
                <a:solidFill>
                  <a:prstClr val="white"/>
                </a:solidFill>
              </a:rPr>
              <a:t>SAAQIS Website</a:t>
            </a:r>
          </a:p>
        </p:txBody>
      </p:sp>
      <p:sp>
        <p:nvSpPr>
          <p:cNvPr id="12" name="Rounded Rectangle 11"/>
          <p:cNvSpPr/>
          <p:nvPr/>
        </p:nvSpPr>
        <p:spPr>
          <a:xfrm rot="16200000">
            <a:off x="6316003" y="2975254"/>
            <a:ext cx="2700000" cy="597345"/>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Document Cataloguing Module</a:t>
            </a:r>
          </a:p>
        </p:txBody>
      </p:sp>
      <p:sp>
        <p:nvSpPr>
          <p:cNvPr id="13" name="Rounded Rectangle 12"/>
          <p:cNvSpPr/>
          <p:nvPr/>
        </p:nvSpPr>
        <p:spPr>
          <a:xfrm>
            <a:off x="4213078" y="1923926"/>
            <a:ext cx="1673904" cy="275077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NAAQMN– Data Management and Reporting Module</a:t>
            </a:r>
          </a:p>
        </p:txBody>
      </p:sp>
      <p:sp>
        <p:nvSpPr>
          <p:cNvPr id="18" name="Rounded Rectangle 17"/>
          <p:cNvSpPr/>
          <p:nvPr/>
        </p:nvSpPr>
        <p:spPr>
          <a:xfrm rot="16200000">
            <a:off x="7823803" y="2975254"/>
            <a:ext cx="2700000" cy="59734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Learners Corner</a:t>
            </a:r>
          </a:p>
        </p:txBody>
      </p:sp>
      <p:sp>
        <p:nvSpPr>
          <p:cNvPr id="20" name="Rounded Rectangle 19"/>
          <p:cNvSpPr/>
          <p:nvPr/>
        </p:nvSpPr>
        <p:spPr>
          <a:xfrm rot="16200000">
            <a:off x="8577703" y="2975254"/>
            <a:ext cx="2700000" cy="59734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Complaints Register</a:t>
            </a:r>
          </a:p>
        </p:txBody>
      </p:sp>
      <p:sp>
        <p:nvSpPr>
          <p:cNvPr id="23" name="Rounded Rectangle 22"/>
          <p:cNvSpPr/>
          <p:nvPr/>
        </p:nvSpPr>
        <p:spPr>
          <a:xfrm rot="16200000">
            <a:off x="9331603" y="2975254"/>
            <a:ext cx="2700000" cy="597345"/>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AQMP Information</a:t>
            </a:r>
          </a:p>
        </p:txBody>
      </p:sp>
      <p:sp>
        <p:nvSpPr>
          <p:cNvPr id="24" name="Rounded Rectangle 23"/>
          <p:cNvSpPr/>
          <p:nvPr/>
        </p:nvSpPr>
        <p:spPr>
          <a:xfrm rot="16200000">
            <a:off x="7069903" y="2975254"/>
            <a:ext cx="2700000" cy="597345"/>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Events/Conferences/ Links</a:t>
            </a:r>
          </a:p>
        </p:txBody>
      </p:sp>
      <p:sp>
        <p:nvSpPr>
          <p:cNvPr id="17" name="Rounded Rectangle 16"/>
          <p:cNvSpPr/>
          <p:nvPr/>
        </p:nvSpPr>
        <p:spPr>
          <a:xfrm rot="16200000">
            <a:off x="10085505" y="2975254"/>
            <a:ext cx="2700000" cy="597345"/>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SAAELIP</a:t>
            </a:r>
          </a:p>
        </p:txBody>
      </p:sp>
      <p:sp>
        <p:nvSpPr>
          <p:cNvPr id="19" name="Rounded Rectangle 18"/>
          <p:cNvSpPr/>
          <p:nvPr/>
        </p:nvSpPr>
        <p:spPr>
          <a:xfrm>
            <a:off x="2260484" y="530759"/>
            <a:ext cx="1705235" cy="840389"/>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b="1" dirty="0">
                <a:solidFill>
                  <a:prstClr val="white"/>
                </a:solidFill>
              </a:rPr>
              <a:t>Mobile APP</a:t>
            </a:r>
          </a:p>
        </p:txBody>
      </p:sp>
      <p:cxnSp>
        <p:nvCxnSpPr>
          <p:cNvPr id="8" name="Elbow Connector 7"/>
          <p:cNvCxnSpPr>
            <a:stCxn id="13" idx="1"/>
            <a:endCxn id="19" idx="2"/>
          </p:cNvCxnSpPr>
          <p:nvPr/>
        </p:nvCxnSpPr>
        <p:spPr>
          <a:xfrm rot="10800000">
            <a:off x="3113102" y="1371149"/>
            <a:ext cx="1099976" cy="1928163"/>
          </a:xfrm>
          <a:prstGeom prst="bentConnector2">
            <a:avLst/>
          </a:prstGeom>
          <a:ln w="117475">
            <a:solidFill>
              <a:schemeClr val="accent1">
                <a:lumMod val="50000"/>
              </a:schemeClr>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193995" y="505081"/>
            <a:ext cx="1923484" cy="923330"/>
          </a:xfrm>
          <a:prstGeom prst="rect">
            <a:avLst/>
          </a:prstGeom>
          <a:solidFill>
            <a:schemeClr val="tx2">
              <a:lumMod val="75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b="1" dirty="0">
                <a:solidFill>
                  <a:prstClr val="white"/>
                </a:solidFill>
              </a:rPr>
              <a:t>Interfaces: website and mobile app</a:t>
            </a:r>
          </a:p>
        </p:txBody>
      </p:sp>
      <p:sp>
        <p:nvSpPr>
          <p:cNvPr id="46" name="TextBox 45"/>
          <p:cNvSpPr txBox="1"/>
          <p:nvPr/>
        </p:nvSpPr>
        <p:spPr>
          <a:xfrm>
            <a:off x="147264" y="2740148"/>
            <a:ext cx="1970215" cy="1477328"/>
          </a:xfrm>
          <a:prstGeom prst="rect">
            <a:avLst/>
          </a:prstGeom>
          <a:solidFill>
            <a:schemeClr val="tx2">
              <a:lumMod val="75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b="1" dirty="0">
                <a:solidFill>
                  <a:prstClr val="white"/>
                </a:solidFill>
              </a:rPr>
              <a:t>Databases, document catalogue and data management system</a:t>
            </a:r>
          </a:p>
        </p:txBody>
      </p:sp>
      <p:sp>
        <p:nvSpPr>
          <p:cNvPr id="50" name="TextBox 49"/>
          <p:cNvSpPr txBox="1"/>
          <p:nvPr/>
        </p:nvSpPr>
        <p:spPr>
          <a:xfrm>
            <a:off x="193995" y="5468624"/>
            <a:ext cx="2422839" cy="646331"/>
          </a:xfrm>
          <a:prstGeom prst="rect">
            <a:avLst/>
          </a:prstGeom>
          <a:solidFill>
            <a:schemeClr val="tx2">
              <a:lumMod val="75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dirty="0">
                <a:solidFill>
                  <a:prstClr val="white"/>
                </a:solidFill>
              </a:rPr>
              <a:t>NAAQMN – ambient monitoring stations</a:t>
            </a:r>
          </a:p>
        </p:txBody>
      </p:sp>
      <p:sp>
        <p:nvSpPr>
          <p:cNvPr id="66" name="Rounded Rectangle 65"/>
          <p:cNvSpPr/>
          <p:nvPr/>
        </p:nvSpPr>
        <p:spPr>
          <a:xfrm>
            <a:off x="6043536" y="1923926"/>
            <a:ext cx="1167239" cy="2753709"/>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prstClr val="white"/>
                </a:solidFill>
              </a:rPr>
              <a:t>Maintain View- Asset Management Module</a:t>
            </a:r>
          </a:p>
        </p:txBody>
      </p:sp>
      <p:sp>
        <p:nvSpPr>
          <p:cNvPr id="7" name="Up Arrow 6"/>
          <p:cNvSpPr/>
          <p:nvPr/>
        </p:nvSpPr>
        <p:spPr>
          <a:xfrm>
            <a:off x="4954001" y="4674696"/>
            <a:ext cx="375953" cy="525557"/>
          </a:xfrm>
          <a:prstGeom prst="upArrow">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prstClr val="white"/>
              </a:solidFill>
            </a:endParaRPr>
          </a:p>
        </p:txBody>
      </p:sp>
      <p:cxnSp>
        <p:nvCxnSpPr>
          <p:cNvPr id="10" name="Straight Arrow Connector 9"/>
          <p:cNvCxnSpPr>
            <a:stCxn id="13" idx="0"/>
            <a:endCxn id="11" idx="2"/>
          </p:cNvCxnSpPr>
          <p:nvPr/>
        </p:nvCxnSpPr>
        <p:spPr>
          <a:xfrm flipV="1">
            <a:off x="5050030" y="1339616"/>
            <a:ext cx="3064410" cy="584310"/>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66" idx="0"/>
            <a:endCxn id="11" idx="2"/>
          </p:cNvCxnSpPr>
          <p:nvPr/>
        </p:nvCxnSpPr>
        <p:spPr>
          <a:xfrm flipV="1">
            <a:off x="6627156" y="1339616"/>
            <a:ext cx="1487284" cy="584310"/>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a:stCxn id="20" idx="3"/>
            <a:endCxn id="11" idx="2"/>
          </p:cNvCxnSpPr>
          <p:nvPr/>
        </p:nvCxnSpPr>
        <p:spPr>
          <a:xfrm flipH="1" flipV="1">
            <a:off x="8114440" y="1339616"/>
            <a:ext cx="1813264" cy="584311"/>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stCxn id="23" idx="3"/>
          </p:cNvCxnSpPr>
          <p:nvPr/>
        </p:nvCxnSpPr>
        <p:spPr>
          <a:xfrm flipH="1" flipV="1">
            <a:off x="7924357" y="1339615"/>
            <a:ext cx="2757247" cy="584312"/>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stCxn id="17" idx="3"/>
            <a:endCxn id="11" idx="2"/>
          </p:cNvCxnSpPr>
          <p:nvPr/>
        </p:nvCxnSpPr>
        <p:spPr>
          <a:xfrm flipH="1" flipV="1">
            <a:off x="8114440" y="1339616"/>
            <a:ext cx="3321066" cy="584311"/>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a:stCxn id="18" idx="3"/>
            <a:endCxn id="11" idx="2"/>
          </p:cNvCxnSpPr>
          <p:nvPr/>
        </p:nvCxnSpPr>
        <p:spPr>
          <a:xfrm flipH="1" flipV="1">
            <a:off x="8114440" y="1339616"/>
            <a:ext cx="1059364" cy="584311"/>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a:stCxn id="24" idx="3"/>
            <a:endCxn id="11" idx="2"/>
          </p:cNvCxnSpPr>
          <p:nvPr/>
        </p:nvCxnSpPr>
        <p:spPr>
          <a:xfrm flipH="1" flipV="1">
            <a:off x="8114440" y="1339616"/>
            <a:ext cx="305464" cy="584311"/>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a:stCxn id="12" idx="3"/>
            <a:endCxn id="11" idx="2"/>
          </p:cNvCxnSpPr>
          <p:nvPr/>
        </p:nvCxnSpPr>
        <p:spPr>
          <a:xfrm flipV="1">
            <a:off x="7666003" y="1339616"/>
            <a:ext cx="448437" cy="584311"/>
          </a:xfrm>
          <a:prstGeom prst="straightConnector1">
            <a:avLst/>
          </a:prstGeom>
          <a:ln w="57150">
            <a:solidFill>
              <a:schemeClr val="accent1">
                <a:lumMod val="75000"/>
              </a:schemeClr>
            </a:solidFill>
            <a:tailEnd type="triangle"/>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2" name="Rounded Rectangle 1"/>
          <p:cNvSpPr/>
          <p:nvPr/>
        </p:nvSpPr>
        <p:spPr>
          <a:xfrm>
            <a:off x="145172" y="406130"/>
            <a:ext cx="1972307" cy="4376140"/>
          </a:xfrm>
          <a:prstGeom prst="roundRect">
            <a:avLst/>
          </a:prstGeom>
          <a:noFill/>
          <a:ln w="635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r>
              <a:rPr lang="en-GB" b="1" dirty="0">
                <a:solidFill>
                  <a:srgbClr val="0070C0"/>
                </a:solidFill>
              </a:rPr>
              <a:t>SAAQIS</a:t>
            </a:r>
          </a:p>
        </p:txBody>
      </p:sp>
    </p:spTree>
    <p:extLst>
      <p:ext uri="{BB962C8B-B14F-4D97-AF65-F5344CB8AC3E}">
        <p14:creationId xmlns:p14="http://schemas.microsoft.com/office/powerpoint/2010/main" val="1642950192"/>
      </p:ext>
    </p:extLst>
  </p:cSld>
  <p:clrMapOvr>
    <a:masterClrMapping/>
  </p:clrMapOvr>
</p:sld>
</file>

<file path=ppt/theme/theme1.xml><?xml version="1.0" encoding="utf-8"?>
<a:theme xmlns:a="http://schemas.openxmlformats.org/drawingml/2006/main" name="2017 ClimateChangeandAirQual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imateChangeandAirQuality.potx" id="{4FC14B13-68D7-4578-BAFB-97BD95960B5A}" vid="{208BACAA-5CF2-403C-8EAE-BEB21A3FC8BA}"/>
    </a:ext>
  </a:extLst>
</a:theme>
</file>

<file path=docProps/app.xml><?xml version="1.0" encoding="utf-8"?>
<Properties xmlns="http://schemas.openxmlformats.org/officeDocument/2006/extended-properties" xmlns:vt="http://schemas.openxmlformats.org/officeDocument/2006/docPropsVTypes">
  <Template/>
  <TotalTime>2805</TotalTime>
  <Words>810</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2017 ClimateChangeandAirQuality</vt:lpstr>
      <vt:lpstr>South African Air Quality Information System (SAAQIS) </vt:lpstr>
      <vt:lpstr>Presentation Outline</vt:lpstr>
      <vt:lpstr>South African Air Quality Information System (SAAQIS)</vt:lpstr>
      <vt:lpstr>National Framework: SAAQIS Objectives</vt:lpstr>
      <vt:lpstr>SAAQIS – A Brief History</vt:lpstr>
      <vt:lpstr>SAAQIS Infrastructure</vt:lpstr>
      <vt:lpstr>National Ambient Air Quality Monitoring Network </vt:lpstr>
      <vt:lpstr>Ambient Monitoring Data Flow</vt:lpstr>
      <vt:lpstr>PowerPoint Presentation</vt:lpstr>
      <vt:lpstr>SAAQIS Website</vt:lpstr>
      <vt:lpstr>SAAQIS Website</vt:lpstr>
      <vt:lpstr>PowerPoint Presentation</vt:lpstr>
      <vt:lpstr>SAAQIS Application Data and Information</vt:lpstr>
      <vt:lpstr>How is SAAQIS WeatherSMART?</vt:lpstr>
      <vt:lpstr>SAAQIS: Looking Forward </vt:lpstr>
      <vt:lpstr>SAAQIS Looking Forward</vt:lpstr>
      <vt:lpstr>Thank You Patience Gwaze Department of Environmental Affairs 012-399-9192 079-216-0792 pgwaze@environment.gov.za  https://saaqis.environment.gov.za/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Patience Gwaze</dc:creator>
  <cp:lastModifiedBy>Abiodun  Adeola</cp:lastModifiedBy>
  <cp:revision>393</cp:revision>
  <dcterms:created xsi:type="dcterms:W3CDTF">2017-07-13T06:54:06Z</dcterms:created>
  <dcterms:modified xsi:type="dcterms:W3CDTF">2019-03-18T09:10:13Z</dcterms:modified>
</cp:coreProperties>
</file>